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33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Montserrat" panose="020B0604020202020204" charset="0"/>
      <p:regular r:id="rId61"/>
      <p:bold r:id="rId62"/>
      <p:italic r:id="rId63"/>
      <p:boldItalic r:id="rId64"/>
    </p:embeddedFont>
    <p:embeddedFont>
      <p:font typeface="Montserrat Medium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614281-9BA8-4BEE-9DC4-12348DE92915}">
  <a:tblStyle styleId="{43614281-9BA8-4BEE-9DC4-12348DE92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0511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1b4bfb4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1b4bfb4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22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daa3cc94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daa3cc94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45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e633c27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e633c27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8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e633c272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e633c272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5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aa3cc94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daa3cc94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1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daa3cc94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daa3cc94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246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a6e93e16_13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a6e93e16_13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39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daa3cc946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bdaa3cc94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559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ec65e8dea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ec65e8dea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260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1aaeb76d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1aaeb76d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754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1aaeb76d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1aaeb76d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61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d91b4bf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d91b4bf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221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1aaeb76d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1aaeb76d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46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1aaeb76d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1aaeb76d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451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1aaeb76d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1aaeb76d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97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1aaeb76d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1aaeb76d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021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1aaeb76d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1aaeb76d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93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1aaeb76d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1aaeb76d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78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1aaeb76d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1aaeb76d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61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1aaeb76d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1aaeb76d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703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1aaeb76d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1aaeb76d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58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1aaeb76d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1aaeb76da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53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daa3cc9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daa3cc9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514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1aaeb76d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1aaeb76d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33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1aaeb76d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1aaeb76d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536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1aaeb76d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1aaeb76d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134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1aaeb76d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1aaeb76d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5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1aaeb76d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1aaeb76d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19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daa3cc94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daa3cc94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70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ec65e8dea_0_9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gbec65e8dea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1144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1e6024f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1e6024f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02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1e6024fe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1e6024fe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224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1e6024f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c1e6024f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22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aa3cc94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aa3cc94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77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1e6024f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1e6024f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828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1e6024fe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1e6024fe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892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1e6024fe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1e6024fe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57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1e6024fe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1e6024fe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380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1e6024fe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1e6024fe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841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1e6024fe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1e6024fe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66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1e6024fe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1e6024fe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74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1e6024fe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c1e6024fe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50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1e6024fe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1e6024fe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937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1e6024fe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1e6024fe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77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d91b4bfb4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d91b4bfb4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92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1e6024fe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c1e6024fe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84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ec65e8dea_0_10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bec65e8dea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657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ec65e8dea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bec65e8dea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581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beff88cee4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gbeff88cee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1352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eff88cee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eff88cee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6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c65e8de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c65e8de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1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aa3cc94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aa3cc94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daa3cc94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daa3cc94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6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aa3cc94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aa3cc94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3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">
  <p:cSld name="CUSTOM_1_1_1_1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">
  <p:cSld name="CUSTOM_1_1_1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 1">
  <p:cSld name="CUSTOM_1_1_1_1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t="49" b="39"/>
          <a:stretch/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4348150" y="4912776"/>
            <a:ext cx="578198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75" y="117500"/>
            <a:ext cx="1269002" cy="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 1">
  <p:cSld name="2_Custom Layou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75" y="4876443"/>
            <a:ext cx="573245" cy="17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 1 1">
  <p:cSld name="2_Custom Layou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75" y="4876443"/>
            <a:ext cx="573245" cy="17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472" y="4789614"/>
            <a:ext cx="856145" cy="26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576457" y="0"/>
            <a:ext cx="1567543" cy="156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3577" y="4572050"/>
            <a:ext cx="373951" cy="47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 1 1 1 1 1 1 1 1 1 1 1 1 1">
  <p:cSld name="CUSTOM_1_1_1_1_1_1_1_1_1_1_1_1_1_1_1_1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134075" y="117500"/>
            <a:ext cx="1269003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8150" y="4912776"/>
            <a:ext cx="578198" cy="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 1 1 1 1">
  <p:cSld name="CUSTOM_1_1_1_1_1_1_1_1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4348150" y="4912776"/>
            <a:ext cx="578198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134075" y="117500"/>
            <a:ext cx="1269003" cy="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_1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">
  <p:cSld name="CUSTOM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">
  <p:cSld name="CUSTOM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">
  <p:cSld name="CUSTOM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">
  <p:cSld name="CUSTOM_1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0080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048600" y="1761138"/>
            <a:ext cx="3652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Petunjuk Teknis</a:t>
            </a:r>
            <a:endParaRPr sz="3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114225" y="3064225"/>
            <a:ext cx="2524200" cy="369300"/>
          </a:xfrm>
          <a:prstGeom prst="rect">
            <a:avLst/>
          </a:prstGeom>
          <a:solidFill>
            <a:srgbClr val="B830F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965550" y="2294700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status histori pada menu </a:t>
            </a:r>
            <a:r>
              <a:rPr lang="en" sz="1200" b="1"/>
              <a:t>Penganggaran &gt; Monitoring &gt; Monitoring Submit dan Approve Data</a:t>
            </a:r>
            <a:r>
              <a:rPr lang="en" sz="1200"/>
              <a:t> diurutkan dari data terbaru hingga data terlama. Data terbaru akan muncul di baris paling atas menu.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377988" y="5203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Contoh Status Histori pada satker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5" name="Google Shape;235;p39"/>
          <p:cNvGraphicFramePr/>
          <p:nvPr/>
        </p:nvGraphicFramePr>
        <p:xfrm>
          <a:off x="952500" y="1076375"/>
          <a:ext cx="7239000" cy="3322080"/>
        </p:xfrm>
        <a:graphic>
          <a:graphicData uri="http://schemas.openxmlformats.org/drawingml/2006/table">
            <a:tbl>
              <a:tblPr>
                <a:noFill/>
                <a:tableStyleId>{43614281-9BA8-4BEE-9DC4-12348DE92915}</a:tableStyleId>
              </a:tblPr>
              <a:tblGrid>
                <a:gridCol w="180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Kolom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Penjelasan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Satker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Kode dan nama satuan kerja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Owner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Digunakan untuk memindahkan pemilik data saat ini. Data hanya dapat diubah oleh pemilik data bersangkutan.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Status History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Kode dan deskripsi status histori.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Sumber data rev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Status histori yang menjadi dasar untuk status histori tersebut.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RUH Belanja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Penanda bahwa data masih dalam tahap RUH oleh Operator.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Flag Validasi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Penanda bahwa data sudah valid ketika divalidasi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Tanggal Revisi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Tanggal diajukan revisi.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377988" y="5203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Contoh Status Histori pada satker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41" name="Google Shape;241;p40"/>
          <p:cNvGraphicFramePr/>
          <p:nvPr/>
        </p:nvGraphicFramePr>
        <p:xfrm>
          <a:off x="952500" y="1093525"/>
          <a:ext cx="7239000" cy="3185040"/>
        </p:xfrm>
        <a:graphic>
          <a:graphicData uri="http://schemas.openxmlformats.org/drawingml/2006/table">
            <a:tbl>
              <a:tblPr>
                <a:noFill/>
                <a:tableStyleId>{43614281-9BA8-4BEE-9DC4-12348DE92915}</a:tableStyleId>
              </a:tblPr>
              <a:tblGrid>
                <a:gridCol w="180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Kolom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Penjelasan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Khusus untuk revisi Satker (C##), digunakan untuk menandai pagu yang telah aktif.</a:t>
                      </a:r>
                      <a:endParaRPr sz="1200">
                        <a:solidFill>
                          <a:srgbClr val="434343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Nilai pagu revisi total.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Satker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Unit Eselon I</a:t>
                      </a:r>
                      <a:endParaRPr sz="1200">
                        <a:solidFill>
                          <a:srgbClr val="434343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Kementerian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DJA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/>
        </p:nvSpPr>
        <p:spPr>
          <a:xfrm>
            <a:off x="378000" y="43757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 Revisi DIPA dan Revisi POK, pilih yang mana?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378000" y="968800"/>
            <a:ext cx="8388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Sebelum memulai revisi, user diminta terlebih dahulu untuk memilih status histori mana yang akan dikerjakan.</a:t>
            </a:r>
            <a:endParaRPr sz="1200"/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Pilih </a:t>
            </a:r>
            <a:r>
              <a:rPr lang="en" sz="1200" b="1"/>
              <a:t>Revisi Satker (POK)</a:t>
            </a:r>
            <a:r>
              <a:rPr lang="en" sz="1200"/>
              <a:t> untuk revisi yang persetujuannya </a:t>
            </a:r>
            <a:r>
              <a:rPr lang="en" sz="1200" b="1"/>
              <a:t>cukup dilakukan oleh KPA</a:t>
            </a:r>
            <a:r>
              <a:rPr lang="en" sz="1200"/>
              <a:t>.</a:t>
            </a:r>
            <a:endParaRPr sz="1200"/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Pilih </a:t>
            </a:r>
            <a:r>
              <a:rPr lang="en" sz="1200" b="1"/>
              <a:t>Revisi DIPA</a:t>
            </a:r>
            <a:r>
              <a:rPr lang="en" sz="1200"/>
              <a:t> untuk revisi yang didalamnya terdapat </a:t>
            </a:r>
            <a:r>
              <a:rPr lang="en" sz="1200" b="1"/>
              <a:t>pengiriman data ke SPAN</a:t>
            </a:r>
            <a:r>
              <a:rPr lang="en" sz="1200"/>
              <a:t> melalui Kanwil KL/Unit Eselon I/DJA/Dit.PA DJPb.</a:t>
            </a:r>
            <a:endParaRPr sz="1200"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13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6286975" y="4158775"/>
            <a:ext cx="2327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50" y="2121225"/>
            <a:ext cx="2114212" cy="2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62" y="2121225"/>
            <a:ext cx="5959288" cy="24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0" y="2571750"/>
            <a:ext cx="8388000" cy="1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378000" y="1388925"/>
            <a:ext cx="8388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jenis revisi pada menu </a:t>
            </a:r>
            <a:r>
              <a:rPr lang="en" sz="1200" b="1"/>
              <a:t>Utility &gt; Memilih Status History</a:t>
            </a:r>
            <a:r>
              <a:rPr lang="en" sz="1200"/>
              <a:t>, maka status histori baru akan bertambah di baris paling atas pada menu </a:t>
            </a:r>
            <a:r>
              <a:rPr lang="en" sz="1200" b="1"/>
              <a:t>Monitoring &gt; Monitoring Submit dan Approve Data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1048600" y="1935325"/>
            <a:ext cx="3652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Revisi POK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C##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/>
          <p:nvPr/>
        </p:nvSpPr>
        <p:spPr>
          <a:xfrm>
            <a:off x="751025" y="777750"/>
            <a:ext cx="285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 Web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Penganggaran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0" name="Google Shape;270;p44"/>
          <p:cNvGrpSpPr/>
          <p:nvPr/>
        </p:nvGrpSpPr>
        <p:grpSpPr>
          <a:xfrm>
            <a:off x="912027" y="1525259"/>
            <a:ext cx="725949" cy="34200"/>
            <a:chOff x="5751909" y="852488"/>
            <a:chExt cx="967932" cy="45600"/>
          </a:xfrm>
        </p:grpSpPr>
        <p:sp>
          <p:nvSpPr>
            <p:cNvPr id="271" name="Google Shape;271;p44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44"/>
          <p:cNvGrpSpPr/>
          <p:nvPr/>
        </p:nvGrpSpPr>
        <p:grpSpPr>
          <a:xfrm>
            <a:off x="626070" y="1819539"/>
            <a:ext cx="2851711" cy="1558653"/>
            <a:chOff x="292546" y="1800535"/>
            <a:chExt cx="6906541" cy="3739570"/>
          </a:xfrm>
        </p:grpSpPr>
        <p:pic>
          <p:nvPicPr>
            <p:cNvPr id="274" name="Google Shape;274;p44"/>
            <p:cNvPicPr preferRelativeResize="0"/>
            <p:nvPr/>
          </p:nvPicPr>
          <p:blipFill rotWithShape="1">
            <a:blip r:embed="rId3">
              <a:alphaModFix/>
            </a:blip>
            <a:srcRect t="13765" r="20286" b="19214"/>
            <a:stretch/>
          </p:blipFill>
          <p:spPr>
            <a:xfrm>
              <a:off x="292546" y="1800535"/>
              <a:ext cx="6906541" cy="373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4"/>
            <p:cNvSpPr/>
            <p:nvPr/>
          </p:nvSpPr>
          <p:spPr>
            <a:xfrm>
              <a:off x="6431973" y="2410691"/>
              <a:ext cx="623400" cy="176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6158343" y="2174082"/>
              <a:ext cx="799800" cy="98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44"/>
          <p:cNvSpPr/>
          <p:nvPr/>
        </p:nvSpPr>
        <p:spPr>
          <a:xfrm>
            <a:off x="409969" y="3638550"/>
            <a:ext cx="306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Alur Revisi POK</a:t>
            </a:r>
            <a:endParaRPr sz="170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25" y="84375"/>
            <a:ext cx="4098400" cy="50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4" name="Google Shape;284;p45"/>
          <p:cNvSpPr/>
          <p:nvPr/>
        </p:nvSpPr>
        <p:spPr>
          <a:xfrm>
            <a:off x="1936500" y="414025"/>
            <a:ext cx="506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Tahapan-Tahapan Revisi POK</a:t>
            </a:r>
            <a:endParaRPr sz="1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45"/>
          <p:cNvCxnSpPr/>
          <p:nvPr/>
        </p:nvCxnSpPr>
        <p:spPr>
          <a:xfrm rot="10800000" flipH="1">
            <a:off x="443063" y="2766975"/>
            <a:ext cx="8426100" cy="5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45"/>
          <p:cNvSpPr txBox="1"/>
          <p:nvPr/>
        </p:nvSpPr>
        <p:spPr>
          <a:xfrm>
            <a:off x="61080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Membuat Status History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3448350" y="2750298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5"/>
          <p:cNvSpPr/>
          <p:nvPr/>
        </p:nvSpPr>
        <p:spPr>
          <a:xfrm>
            <a:off x="5062925" y="2727094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5"/>
          <p:cNvSpPr/>
          <p:nvPr/>
        </p:nvSpPr>
        <p:spPr>
          <a:xfrm>
            <a:off x="68865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5"/>
          <p:cNvSpPr txBox="1"/>
          <p:nvPr/>
        </p:nvSpPr>
        <p:spPr>
          <a:xfrm>
            <a:off x="3914525" y="2946775"/>
            <a:ext cx="8526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Approval KPA Satker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9816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5"/>
          <p:cNvSpPr/>
          <p:nvPr/>
        </p:nvSpPr>
        <p:spPr>
          <a:xfrm>
            <a:off x="2592875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5"/>
          <p:cNvSpPr txBox="1"/>
          <p:nvPr/>
        </p:nvSpPr>
        <p:spPr>
          <a:xfrm rot="-5400000">
            <a:off x="-86800" y="1914372"/>
            <a:ext cx="1018200" cy="346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OPERATOR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94" name="Google Shape;294;p45"/>
          <p:cNvSpPr txBox="1"/>
          <p:nvPr/>
        </p:nvSpPr>
        <p:spPr>
          <a:xfrm rot="-5400000">
            <a:off x="19238" y="3277594"/>
            <a:ext cx="864300" cy="404400"/>
          </a:xfrm>
          <a:prstGeom prst="rect">
            <a:avLst/>
          </a:prstGeom>
          <a:solidFill>
            <a:srgbClr val="14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KPA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4625525" y="2273500"/>
            <a:ext cx="985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Update CoA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6485700" y="2047000"/>
            <a:ext cx="91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Mencetak Laporan- Laporan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17374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1473125" y="19408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2331400" y="2047000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Merekam data RPD Bulanan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314455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4204150" y="2727098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5678300" y="2182075"/>
            <a:ext cx="985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Kirim ADK ke SAS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59217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Membuat 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965550" y="1122550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Operator Anggaran satker dapat membentuk status histori Revisi POK baru dengan memilih menu Penganggaran &gt; Utility &gt; Memilih Status Histori</a:t>
            </a:r>
            <a:endParaRPr sz="1200"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50" y="1712425"/>
            <a:ext cx="6071912" cy="3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4711925" y="2770000"/>
            <a:ext cx="103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Revisi Satker (POK)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</a:t>
            </a:r>
            <a:r>
              <a:rPr lang="en" sz="600" b="1"/>
              <a:t>persetujuannya dilakukan hanya sampai level KPA</a:t>
            </a:r>
            <a:endParaRPr sz="600" b="1"/>
          </a:p>
        </p:txBody>
      </p:sp>
      <p:sp>
        <p:nvSpPr>
          <p:cNvPr id="312" name="Google Shape;312;p46"/>
          <p:cNvSpPr txBox="1"/>
          <p:nvPr/>
        </p:nvSpPr>
        <p:spPr>
          <a:xfrm>
            <a:off x="5972350" y="2111850"/>
            <a:ext cx="154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Usulan Revisi DIPA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didalamnya terdapat </a:t>
            </a:r>
            <a:r>
              <a:rPr lang="en" sz="600" b="1"/>
              <a:t>pengiriman data ke SPAN (Melalui Kanwil DJPb, Dit.PA DJPb, atau DJA)</a:t>
            </a:r>
            <a:endParaRPr sz="600" b="1"/>
          </a:p>
        </p:txBody>
      </p:sp>
      <p:cxnSp>
        <p:nvCxnSpPr>
          <p:cNvPr id="313" name="Google Shape;313;p46"/>
          <p:cNvCxnSpPr>
            <a:stCxn id="311" idx="0"/>
          </p:cNvCxnSpPr>
          <p:nvPr/>
        </p:nvCxnSpPr>
        <p:spPr>
          <a:xfrm rot="10800000">
            <a:off x="5201825" y="2455000"/>
            <a:ext cx="29100" cy="3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46"/>
          <p:cNvCxnSpPr/>
          <p:nvPr/>
        </p:nvCxnSpPr>
        <p:spPr>
          <a:xfrm flipH="1">
            <a:off x="5796700" y="2390975"/>
            <a:ext cx="174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46"/>
          <p:cNvSpPr txBox="1"/>
          <p:nvPr/>
        </p:nvSpPr>
        <p:spPr>
          <a:xfrm>
            <a:off x="2356725" y="2834925"/>
            <a:ext cx="23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Histori Awal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Dipilih apabila satker ingin melihat data status histori tertentu. Selebihnya pembentukan histori akan dilakukan berurutan oleh sistem.</a:t>
            </a:r>
            <a:endParaRPr sz="600" b="1"/>
          </a:p>
        </p:txBody>
      </p:sp>
      <p:cxnSp>
        <p:nvCxnSpPr>
          <p:cNvPr id="316" name="Google Shape;316;p46"/>
          <p:cNvCxnSpPr/>
          <p:nvPr/>
        </p:nvCxnSpPr>
        <p:spPr>
          <a:xfrm rot="10800000" flipH="1">
            <a:off x="2787525" y="2367775"/>
            <a:ext cx="455100" cy="4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460700" y="11225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status histori baru, maka pada baris paling atas menu </a:t>
            </a:r>
            <a:r>
              <a:rPr lang="en" sz="1200" b="1"/>
              <a:t>Penganggaran &gt; Monitoring &gt; Monitoring Submit dan Approve Data</a:t>
            </a:r>
            <a:r>
              <a:rPr lang="en" sz="1200"/>
              <a:t> akan muncul baris baru.</a:t>
            </a:r>
            <a:endParaRPr sz="1200"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975"/>
            <a:ext cx="8839203" cy="204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1048600" y="1935325"/>
            <a:ext cx="7093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Gambaran Umum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460700" y="11225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Perubahan data Anggaran dilakukan pada menu </a:t>
            </a:r>
            <a:r>
              <a:rPr lang="en" sz="1200" b="1"/>
              <a:t>Penganggaran &gt; RUH &gt; Belanja Redesain</a:t>
            </a:r>
            <a:endParaRPr sz="1200" b="1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375" y="1491850"/>
            <a:ext cx="6865241" cy="33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/>
        </p:nvSpPr>
        <p:spPr>
          <a:xfrm>
            <a:off x="3219050" y="2332650"/>
            <a:ext cx="135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Pilih satker yang akan ditampilkan datanya pada menu dengan mengklik tombol ini</a:t>
            </a:r>
            <a:endParaRPr sz="700"/>
          </a:p>
        </p:txBody>
      </p:sp>
      <p:cxnSp>
        <p:nvCxnSpPr>
          <p:cNvPr id="332" name="Google Shape;332;p48"/>
          <p:cNvCxnSpPr>
            <a:stCxn id="331" idx="0"/>
          </p:cNvCxnSpPr>
          <p:nvPr/>
        </p:nvCxnSpPr>
        <p:spPr>
          <a:xfrm rot="10800000">
            <a:off x="3644750" y="2005950"/>
            <a:ext cx="250800" cy="3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5" y="1020225"/>
            <a:ext cx="8839200" cy="25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Pengguna level satker hanya dapat melihat data milik satker itu sendiri, sementara pada pengguna level unit atau kanwil kementerian dapat melihat satker vertikalnya.</a:t>
            </a:r>
            <a:endParaRPr sz="1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13" y="1172625"/>
            <a:ext cx="6047586" cy="22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7" y="1020224"/>
            <a:ext cx="8037926" cy="37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/>
        </p:nvSpPr>
        <p:spPr>
          <a:xfrm>
            <a:off x="2962475" y="1457900"/>
            <a:ext cx="17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Status Histori yang sedang ditampilkan</a:t>
            </a:r>
            <a:endParaRPr sz="600" b="1">
              <a:solidFill>
                <a:srgbClr val="CC0000"/>
              </a:solidFill>
            </a:endParaRPr>
          </a:p>
        </p:txBody>
      </p:sp>
      <p:sp>
        <p:nvSpPr>
          <p:cNvPr id="354" name="Google Shape;354;p51"/>
          <p:cNvSpPr txBox="1"/>
          <p:nvPr/>
        </p:nvSpPr>
        <p:spPr>
          <a:xfrm>
            <a:off x="4688625" y="1942675"/>
            <a:ext cx="16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mengubah C menjadi 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55" name="Google Shape;355;p51"/>
          <p:cNvCxnSpPr>
            <a:stCxn id="354" idx="3"/>
          </p:cNvCxnSpPr>
          <p:nvPr/>
        </p:nvCxnSpPr>
        <p:spPr>
          <a:xfrm rot="10800000" flipH="1">
            <a:off x="6292425" y="1971025"/>
            <a:ext cx="256800" cy="1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51"/>
          <p:cNvSpPr txBox="1"/>
          <p:nvPr/>
        </p:nvSpPr>
        <p:spPr>
          <a:xfrm>
            <a:off x="4688675" y="643000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Aktivasi Pagu pada Revisi POK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57" name="Google Shape;357;p51"/>
          <p:cNvCxnSpPr/>
          <p:nvPr/>
        </p:nvCxnSpPr>
        <p:spPr>
          <a:xfrm>
            <a:off x="6222350" y="874750"/>
            <a:ext cx="921300" cy="9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51"/>
          <p:cNvSpPr txBox="1"/>
          <p:nvPr/>
        </p:nvSpPr>
        <p:spPr>
          <a:xfrm>
            <a:off x="6917175" y="579625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pembuatan status histori khusus untuk unit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59" name="Google Shape;359;p51"/>
          <p:cNvCxnSpPr>
            <a:stCxn id="358" idx="2"/>
          </p:cNvCxnSpPr>
          <p:nvPr/>
        </p:nvCxnSpPr>
        <p:spPr>
          <a:xfrm flipH="1">
            <a:off x="7767825" y="856525"/>
            <a:ext cx="231000" cy="9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51"/>
          <p:cNvSpPr/>
          <p:nvPr/>
        </p:nvSpPr>
        <p:spPr>
          <a:xfrm>
            <a:off x="6917175" y="1993675"/>
            <a:ext cx="1557000" cy="1749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1"/>
          <p:cNvSpPr txBox="1"/>
          <p:nvPr/>
        </p:nvSpPr>
        <p:spPr>
          <a:xfrm>
            <a:off x="8636650" y="2011925"/>
            <a:ext cx="44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Ubah, Hapus, Copy Data, Paste, Simpan, dan keluar menu.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62" name="Google Shape;362;p51"/>
          <p:cNvCxnSpPr>
            <a:stCxn id="361" idx="1"/>
            <a:endCxn id="360" idx="3"/>
          </p:cNvCxnSpPr>
          <p:nvPr/>
        </p:nvCxnSpPr>
        <p:spPr>
          <a:xfrm rot="10800000">
            <a:off x="8474050" y="2081075"/>
            <a:ext cx="1626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51"/>
          <p:cNvSpPr/>
          <p:nvPr/>
        </p:nvSpPr>
        <p:spPr>
          <a:xfrm>
            <a:off x="635650" y="2011925"/>
            <a:ext cx="2099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1"/>
          <p:cNvSpPr txBox="1"/>
          <p:nvPr/>
        </p:nvSpPr>
        <p:spPr>
          <a:xfrm>
            <a:off x="3074050" y="1960925"/>
            <a:ext cx="117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tambah data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65" name="Google Shape;365;p51"/>
          <p:cNvCxnSpPr>
            <a:stCxn id="364" idx="1"/>
            <a:endCxn id="363" idx="3"/>
          </p:cNvCxnSpPr>
          <p:nvPr/>
        </p:nvCxnSpPr>
        <p:spPr>
          <a:xfrm rot="10800000">
            <a:off x="2735050" y="2099375"/>
            <a:ext cx="3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75" y="821950"/>
            <a:ext cx="7692956" cy="40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3883875" y="1230475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Status Histori yang sedang dibuka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73" name="Google Shape;373;p52"/>
          <p:cNvCxnSpPr>
            <a:stCxn id="372" idx="1"/>
          </p:cNvCxnSpPr>
          <p:nvPr/>
        </p:nvCxnSpPr>
        <p:spPr>
          <a:xfrm flipH="1">
            <a:off x="3726375" y="1353625"/>
            <a:ext cx="157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52"/>
          <p:cNvSpPr txBox="1"/>
          <p:nvPr/>
        </p:nvSpPr>
        <p:spPr>
          <a:xfrm>
            <a:off x="3883875" y="2448600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pilih satker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75" name="Google Shape;375;p52"/>
          <p:cNvCxnSpPr>
            <a:stCxn id="374" idx="0"/>
          </p:cNvCxnSpPr>
          <p:nvPr/>
        </p:nvCxnSpPr>
        <p:spPr>
          <a:xfrm rot="10800000">
            <a:off x="3528225" y="1883700"/>
            <a:ext cx="924300" cy="5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4475"/>
            <a:ext cx="8839200" cy="318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335750" y="89510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6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 txBox="1"/>
          <p:nvPr/>
        </p:nvSpPr>
        <p:spPr>
          <a:xfrm>
            <a:off x="6986300" y="979700"/>
            <a:ext cx="17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Tombol indikator untuk ubah data penerimaan tiap bulan. Pagu yang belum sesuai akan berwarna merah, sementara yang sudah sesuai akan berwarna biru.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389" name="Google Shape;389;p54"/>
          <p:cNvCxnSpPr/>
          <p:nvPr/>
        </p:nvCxnSpPr>
        <p:spPr>
          <a:xfrm>
            <a:off x="8094300" y="1317950"/>
            <a:ext cx="355800" cy="7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5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Pada bagian bawah menu terdapat tombol - tombol untuk berbagai macam keperluan operasional.</a:t>
            </a:r>
            <a:endParaRPr sz="1200" b="1"/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9913"/>
            <a:ext cx="8839201" cy="172367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 txBox="1"/>
          <p:nvPr/>
        </p:nvSpPr>
        <p:spPr>
          <a:xfrm>
            <a:off x="297425" y="3656425"/>
            <a:ext cx="1358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detail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98" name="Google Shape;398;p55"/>
          <p:cNvCxnSpPr>
            <a:stCxn id="397" idx="0"/>
          </p:cNvCxnSpPr>
          <p:nvPr/>
        </p:nvCxnSpPr>
        <p:spPr>
          <a:xfrm rot="10800000">
            <a:off x="682175" y="3090925"/>
            <a:ext cx="2946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Google Shape;399;p55"/>
          <p:cNvSpPr txBox="1"/>
          <p:nvPr/>
        </p:nvSpPr>
        <p:spPr>
          <a:xfrm>
            <a:off x="1761950" y="3656425"/>
            <a:ext cx="13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komponen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400" name="Google Shape;400;p55"/>
          <p:cNvCxnSpPr>
            <a:stCxn id="399" idx="0"/>
          </p:cNvCxnSpPr>
          <p:nvPr/>
        </p:nvCxnSpPr>
        <p:spPr>
          <a:xfrm rot="10800000">
            <a:off x="2006000" y="3090925"/>
            <a:ext cx="4353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975" y="1299400"/>
            <a:ext cx="5614042" cy="35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6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6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Akan muncul dialog box untuk menyesuaikan data RPD. Sisa pada pagu harus berjumlah 0.</a:t>
            </a:r>
            <a:endParaRPr sz="1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7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melakukan penyesuaian pada RPD Bulanan, hal berikutnya yang perlu dilakukan adalah validasi data belanja.</a:t>
            </a:r>
            <a:endParaRPr sz="1200" b="1"/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00" y="1227050"/>
            <a:ext cx="6982582" cy="36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 txBox="1"/>
          <p:nvPr/>
        </p:nvSpPr>
        <p:spPr>
          <a:xfrm>
            <a:off x="3919625" y="2071025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Lakukan ceklis pada baris data yang akan divalidasi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2065150" y="2919975"/>
            <a:ext cx="16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2. Klik tombol proses untuk melakukan validasi.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417" name="Google Shape;417;p57"/>
          <p:cNvCxnSpPr>
            <a:stCxn id="416" idx="0"/>
          </p:cNvCxnSpPr>
          <p:nvPr/>
        </p:nvCxnSpPr>
        <p:spPr>
          <a:xfrm rot="10800000">
            <a:off x="2169250" y="2385075"/>
            <a:ext cx="729900" cy="5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57"/>
          <p:cNvSpPr txBox="1"/>
          <p:nvPr/>
        </p:nvSpPr>
        <p:spPr>
          <a:xfrm>
            <a:off x="2065150" y="3125750"/>
            <a:ext cx="199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3. Data yang sudah valid dapat dilihat oleh user Approver Anggaran untuk dilakukan persetujuan.</a:t>
            </a:r>
            <a:endParaRPr sz="500"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92200" y="51397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 SAKTI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3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62" y="975675"/>
            <a:ext cx="3304275" cy="36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88" y="444138"/>
            <a:ext cx="8186827" cy="42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3201575" y="2000250"/>
            <a:ext cx="13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Tanda Data berhasil validasi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25" name="Google Shape;425;p58"/>
          <p:cNvCxnSpPr>
            <a:stCxn id="424" idx="0"/>
          </p:cNvCxnSpPr>
          <p:nvPr/>
        </p:nvCxnSpPr>
        <p:spPr>
          <a:xfrm rot="10800000">
            <a:off x="3790475" y="1656150"/>
            <a:ext cx="963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6" name="Google Shape;426;p58"/>
          <p:cNvSpPr txBox="1"/>
          <p:nvPr/>
        </p:nvSpPr>
        <p:spPr>
          <a:xfrm>
            <a:off x="1592025" y="1994425"/>
            <a:ext cx="1288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27" name="Google Shape;427;p58"/>
          <p:cNvCxnSpPr>
            <a:stCxn id="426" idx="0"/>
          </p:cNvCxnSpPr>
          <p:nvPr/>
        </p:nvCxnSpPr>
        <p:spPr>
          <a:xfrm rot="10800000">
            <a:off x="2116725" y="1819525"/>
            <a:ext cx="119700" cy="1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58"/>
          <p:cNvSpPr txBox="1"/>
          <p:nvPr/>
        </p:nvSpPr>
        <p:spPr>
          <a:xfrm>
            <a:off x="2597975" y="2440963"/>
            <a:ext cx="12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</a:t>
            </a:r>
            <a:r>
              <a:rPr lang="en" sz="500" b="1">
                <a:solidFill>
                  <a:srgbClr val="CC0000"/>
                </a:solidFill>
              </a:rPr>
              <a:t>referensi</a:t>
            </a:r>
            <a:r>
              <a:rPr lang="en" sz="500">
                <a:solidFill>
                  <a:srgbClr val="CC0000"/>
                </a:solidFill>
              </a:rPr>
              <a:t>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29" name="Google Shape;429;p58"/>
          <p:cNvCxnSpPr>
            <a:stCxn id="428" idx="0"/>
          </p:cNvCxnSpPr>
          <p:nvPr/>
        </p:nvCxnSpPr>
        <p:spPr>
          <a:xfrm rot="10800000">
            <a:off x="2775875" y="1831063"/>
            <a:ext cx="4665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58"/>
          <p:cNvSpPr/>
          <p:nvPr/>
        </p:nvSpPr>
        <p:spPr>
          <a:xfrm>
            <a:off x="2600900" y="1201325"/>
            <a:ext cx="1370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8"/>
          <p:cNvSpPr txBox="1"/>
          <p:nvPr/>
        </p:nvSpPr>
        <p:spPr>
          <a:xfrm>
            <a:off x="4192950" y="1119425"/>
            <a:ext cx="232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Button untuk menampilkan data yang sudah valid, belum valid atau semua data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32" name="Google Shape;432;p58"/>
          <p:cNvCxnSpPr>
            <a:stCxn id="431" idx="1"/>
            <a:endCxn id="430" idx="3"/>
          </p:cNvCxnSpPr>
          <p:nvPr/>
        </p:nvCxnSpPr>
        <p:spPr>
          <a:xfrm rot="10800000">
            <a:off x="3971250" y="1288775"/>
            <a:ext cx="22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Approval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9"/>
          <p:cNvSpPr txBox="1"/>
          <p:nvPr/>
        </p:nvSpPr>
        <p:spPr>
          <a:xfrm>
            <a:off x="306600" y="8219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yang telah tervalidasi secara sistem dapat dilakukan persetujuan oleh Approver Anggaran satker pada menu </a:t>
            </a:r>
            <a:r>
              <a:rPr lang="en" sz="1200" b="1"/>
              <a:t>Monitoring &gt; Monitoring Submit dan Approve Data.</a:t>
            </a:r>
            <a:endParaRPr sz="1200" b="1"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88" y="1376050"/>
            <a:ext cx="6649419" cy="34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6624725" y="1871950"/>
            <a:ext cx="110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1. Centang pada kolom </a:t>
            </a:r>
            <a:r>
              <a:rPr lang="en" sz="500" b="1">
                <a:solidFill>
                  <a:srgbClr val="CC0000"/>
                </a:solidFill>
              </a:rPr>
              <a:t>S </a:t>
            </a:r>
            <a:r>
              <a:rPr lang="en" sz="500">
                <a:solidFill>
                  <a:srgbClr val="CC0000"/>
                </a:solidFill>
              </a:rPr>
              <a:t>pada baris data usulan revisi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41" name="Google Shape;441;p59"/>
          <p:cNvCxnSpPr>
            <a:stCxn id="440" idx="2"/>
          </p:cNvCxnSpPr>
          <p:nvPr/>
        </p:nvCxnSpPr>
        <p:spPr>
          <a:xfrm flipH="1">
            <a:off x="7102775" y="2210650"/>
            <a:ext cx="75900" cy="1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2" name="Google Shape;442;p59"/>
          <p:cNvSpPr txBox="1"/>
          <p:nvPr/>
        </p:nvSpPr>
        <p:spPr>
          <a:xfrm>
            <a:off x="6491375" y="3663050"/>
            <a:ext cx="110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2. Klik tombol Simpan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43" name="Google Shape;443;p59"/>
          <p:cNvCxnSpPr>
            <a:stCxn id="442" idx="0"/>
          </p:cNvCxnSpPr>
          <p:nvPr/>
        </p:nvCxnSpPr>
        <p:spPr>
          <a:xfrm rot="10800000" flipH="1">
            <a:off x="7045325" y="3440750"/>
            <a:ext cx="285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Aktivasi Pagu Usulan Revisi POK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60"/>
          <p:cNvSpPr txBox="1"/>
          <p:nvPr/>
        </p:nvSpPr>
        <p:spPr>
          <a:xfrm>
            <a:off x="306600" y="8219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Khusus untuk Revisi POK, langkah tambahan setelah approval adalah aktivasi pagu usulan revisi POK. Langkah ini dapat dilakukan oleh user Operator maupun Approver. Setelah dilakukan aktivasi, </a:t>
            </a:r>
            <a:r>
              <a:rPr lang="en" sz="1200">
                <a:solidFill>
                  <a:srgbClr val="CC0000"/>
                </a:solidFill>
              </a:rPr>
              <a:t>Data tidak dapat dibatalkan/diubah kembali.</a:t>
            </a:r>
            <a:endParaRPr sz="1200" b="1">
              <a:solidFill>
                <a:srgbClr val="CC0000"/>
              </a:solidFill>
            </a:endParaRPr>
          </a:p>
        </p:txBody>
      </p:sp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63" y="1376050"/>
            <a:ext cx="6659486" cy="34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0"/>
          <p:cNvSpPr txBox="1"/>
          <p:nvPr/>
        </p:nvSpPr>
        <p:spPr>
          <a:xfrm>
            <a:off x="8006825" y="1376050"/>
            <a:ext cx="104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CC0000"/>
                </a:solidFill>
              </a:rPr>
              <a:t>Tombol aktivasi pagu revisi POK</a:t>
            </a:r>
            <a:endParaRPr sz="800" b="1">
              <a:solidFill>
                <a:srgbClr val="CC0000"/>
              </a:solidFill>
            </a:endParaRPr>
          </a:p>
        </p:txBody>
      </p:sp>
      <p:cxnSp>
        <p:nvCxnSpPr>
          <p:cNvPr id="452" name="Google Shape;452;p60"/>
          <p:cNvCxnSpPr>
            <a:stCxn id="451" idx="1"/>
          </p:cNvCxnSpPr>
          <p:nvPr/>
        </p:nvCxnSpPr>
        <p:spPr>
          <a:xfrm flipH="1">
            <a:off x="6933725" y="1591600"/>
            <a:ext cx="10731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61"/>
          <p:cNvSpPr txBox="1"/>
          <p:nvPr/>
        </p:nvSpPr>
        <p:spPr>
          <a:xfrm>
            <a:off x="965550" y="1046725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Apabila masih terdapat revisi Satker yang belum selesai maka akan muncul notifikasi sebagai berikut ketika akan membuat status histori baru. </a:t>
            </a:r>
            <a:endParaRPr sz="1200"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188" y="1676650"/>
            <a:ext cx="6651627" cy="3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62"/>
          <p:cNvSpPr txBox="1"/>
          <p:nvPr/>
        </p:nvSpPr>
        <p:spPr>
          <a:xfrm>
            <a:off x="460700" y="11225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Dapat dilihat belum ada tanda ceklis pada kolom COA pada status histori C01 sehingga revisi dianggap belum selesai.</a:t>
            </a:r>
            <a:endParaRPr sz="1200"/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6650"/>
            <a:ext cx="8839203" cy="204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/>
        </p:nvSpPr>
        <p:spPr>
          <a:xfrm>
            <a:off x="1048600" y="1935325"/>
            <a:ext cx="36522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Usulan Revisi DIPA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A##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2" name="Google Shape;4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/>
          <p:nvPr/>
        </p:nvSpPr>
        <p:spPr>
          <a:xfrm>
            <a:off x="751025" y="777750"/>
            <a:ext cx="285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 Web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Penganggaran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9" name="Google Shape;479;p64"/>
          <p:cNvGrpSpPr/>
          <p:nvPr/>
        </p:nvGrpSpPr>
        <p:grpSpPr>
          <a:xfrm>
            <a:off x="912027" y="1525259"/>
            <a:ext cx="725949" cy="34200"/>
            <a:chOff x="5751909" y="852488"/>
            <a:chExt cx="967932" cy="45600"/>
          </a:xfrm>
        </p:grpSpPr>
        <p:sp>
          <p:nvSpPr>
            <p:cNvPr id="480" name="Google Shape;480;p64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4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64"/>
          <p:cNvGrpSpPr/>
          <p:nvPr/>
        </p:nvGrpSpPr>
        <p:grpSpPr>
          <a:xfrm>
            <a:off x="626070" y="1819539"/>
            <a:ext cx="2851711" cy="1558653"/>
            <a:chOff x="292546" y="1800535"/>
            <a:chExt cx="6906541" cy="3739570"/>
          </a:xfrm>
        </p:grpSpPr>
        <p:pic>
          <p:nvPicPr>
            <p:cNvPr id="483" name="Google Shape;483;p64"/>
            <p:cNvPicPr preferRelativeResize="0"/>
            <p:nvPr/>
          </p:nvPicPr>
          <p:blipFill rotWithShape="1">
            <a:blip r:embed="rId3">
              <a:alphaModFix/>
            </a:blip>
            <a:srcRect t="13765" r="20286" b="19214"/>
            <a:stretch/>
          </p:blipFill>
          <p:spPr>
            <a:xfrm>
              <a:off x="292546" y="1800535"/>
              <a:ext cx="6906541" cy="373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64"/>
            <p:cNvSpPr/>
            <p:nvPr/>
          </p:nvSpPr>
          <p:spPr>
            <a:xfrm>
              <a:off x="6431973" y="2410691"/>
              <a:ext cx="623400" cy="176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64"/>
            <p:cNvSpPr/>
            <p:nvPr/>
          </p:nvSpPr>
          <p:spPr>
            <a:xfrm>
              <a:off x="6158343" y="2174082"/>
              <a:ext cx="799800" cy="98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64"/>
          <p:cNvSpPr/>
          <p:nvPr/>
        </p:nvSpPr>
        <p:spPr>
          <a:xfrm>
            <a:off x="409969" y="3638550"/>
            <a:ext cx="306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Alur Revisi DIPA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Kewenangan Kanwil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825" y="73475"/>
            <a:ext cx="5371776" cy="4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Membuat 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965550" y="1122550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Operator Anggaran satker dapat membentuk status histori Usulan DIPA baru dengan memilih menu Penganggaran &gt; Utility &gt; Memilih Status Histori, dan pilih tombol usulan rev. Dipa</a:t>
            </a:r>
            <a:endParaRPr sz="1200"/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50" y="1712425"/>
            <a:ext cx="6071912" cy="3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5"/>
          <p:cNvSpPr txBox="1"/>
          <p:nvPr/>
        </p:nvSpPr>
        <p:spPr>
          <a:xfrm>
            <a:off x="4711925" y="2770000"/>
            <a:ext cx="103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Revisi Satker (POK)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</a:t>
            </a:r>
            <a:r>
              <a:rPr lang="en" sz="600" b="1"/>
              <a:t>persetujuannya dilakukan hanya sampai level KPA</a:t>
            </a:r>
            <a:endParaRPr sz="600" b="1"/>
          </a:p>
        </p:txBody>
      </p:sp>
      <p:sp>
        <p:nvSpPr>
          <p:cNvPr id="496" name="Google Shape;496;p65"/>
          <p:cNvSpPr txBox="1"/>
          <p:nvPr/>
        </p:nvSpPr>
        <p:spPr>
          <a:xfrm>
            <a:off x="5972350" y="2111850"/>
            <a:ext cx="154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Usulan Revisi DIPA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didalamnya terdapat </a:t>
            </a:r>
            <a:r>
              <a:rPr lang="en" sz="600" b="1"/>
              <a:t>pengiriman data ke SPAN (Melalui Kanwil DJPb, Dit.PA DJPb, atau DJA)</a:t>
            </a:r>
            <a:endParaRPr sz="600" b="1"/>
          </a:p>
        </p:txBody>
      </p:sp>
      <p:cxnSp>
        <p:nvCxnSpPr>
          <p:cNvPr id="497" name="Google Shape;497;p65"/>
          <p:cNvCxnSpPr>
            <a:stCxn id="495" idx="0"/>
          </p:cNvCxnSpPr>
          <p:nvPr/>
        </p:nvCxnSpPr>
        <p:spPr>
          <a:xfrm rot="10800000">
            <a:off x="5201825" y="2455000"/>
            <a:ext cx="29100" cy="3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65"/>
          <p:cNvCxnSpPr/>
          <p:nvPr/>
        </p:nvCxnSpPr>
        <p:spPr>
          <a:xfrm flipH="1">
            <a:off x="5796700" y="2390975"/>
            <a:ext cx="174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65"/>
          <p:cNvSpPr txBox="1"/>
          <p:nvPr/>
        </p:nvSpPr>
        <p:spPr>
          <a:xfrm>
            <a:off x="2356725" y="2834925"/>
            <a:ext cx="23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Histori Awal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Dipilih apabila satker ingin melihat data status histori tertentu. Selebihnya pembentukan histori akan dilakukan berurutan oleh sistem.</a:t>
            </a:r>
            <a:endParaRPr sz="600" b="1"/>
          </a:p>
        </p:txBody>
      </p:sp>
      <p:cxnSp>
        <p:nvCxnSpPr>
          <p:cNvPr id="500" name="Google Shape;500;p65"/>
          <p:cNvCxnSpPr/>
          <p:nvPr/>
        </p:nvCxnSpPr>
        <p:spPr>
          <a:xfrm rot="10800000" flipH="1">
            <a:off x="2787525" y="2367775"/>
            <a:ext cx="455100" cy="4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75" y="443813"/>
            <a:ext cx="8163252" cy="42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5" y="1020225"/>
            <a:ext cx="8839200" cy="25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Pengguna level satker hanya dapat melihat data milik satker itu sendiri, sementara pada pengguna level unit atau kanwil kementerian dapat melihat satker vertikalnya.</a:t>
            </a:r>
            <a:endParaRPr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13" y="1172625"/>
            <a:ext cx="6047586" cy="22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69"/>
          <p:cNvPicPr preferRelativeResize="0"/>
          <p:nvPr/>
        </p:nvPicPr>
        <p:blipFill rotWithShape="1">
          <a:blip r:embed="rId3">
            <a:alphaModFix/>
          </a:blip>
          <a:srcRect t="7295"/>
          <a:stretch/>
        </p:blipFill>
        <p:spPr>
          <a:xfrm>
            <a:off x="553025" y="1294625"/>
            <a:ext cx="8037950" cy="3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9"/>
          <p:cNvSpPr txBox="1"/>
          <p:nvPr/>
        </p:nvSpPr>
        <p:spPr>
          <a:xfrm>
            <a:off x="2962475" y="1457900"/>
            <a:ext cx="17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Status Histori yang sedang ditampilkan</a:t>
            </a:r>
            <a:endParaRPr sz="600" b="1">
              <a:solidFill>
                <a:srgbClr val="CC0000"/>
              </a:solidFill>
            </a:endParaRPr>
          </a:p>
        </p:txBody>
      </p:sp>
      <p:sp>
        <p:nvSpPr>
          <p:cNvPr id="527" name="Google Shape;527;p69"/>
          <p:cNvSpPr txBox="1"/>
          <p:nvPr/>
        </p:nvSpPr>
        <p:spPr>
          <a:xfrm>
            <a:off x="4688625" y="1942675"/>
            <a:ext cx="16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mengubah C menjadi 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28" name="Google Shape;528;p69"/>
          <p:cNvCxnSpPr>
            <a:stCxn id="527" idx="3"/>
          </p:cNvCxnSpPr>
          <p:nvPr/>
        </p:nvCxnSpPr>
        <p:spPr>
          <a:xfrm rot="10800000" flipH="1">
            <a:off x="6292425" y="1971025"/>
            <a:ext cx="256800" cy="1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9" name="Google Shape;529;p69"/>
          <p:cNvSpPr txBox="1"/>
          <p:nvPr/>
        </p:nvSpPr>
        <p:spPr>
          <a:xfrm>
            <a:off x="4688675" y="643000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Aktivasi Pagu pada Revisi POK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30" name="Google Shape;530;p69"/>
          <p:cNvCxnSpPr/>
          <p:nvPr/>
        </p:nvCxnSpPr>
        <p:spPr>
          <a:xfrm>
            <a:off x="6222350" y="874750"/>
            <a:ext cx="921300" cy="9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p69"/>
          <p:cNvSpPr txBox="1"/>
          <p:nvPr/>
        </p:nvSpPr>
        <p:spPr>
          <a:xfrm>
            <a:off x="6917175" y="579625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pembuatan status histori khusus untuk unit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32" name="Google Shape;532;p69"/>
          <p:cNvCxnSpPr>
            <a:stCxn id="531" idx="2"/>
          </p:cNvCxnSpPr>
          <p:nvPr/>
        </p:nvCxnSpPr>
        <p:spPr>
          <a:xfrm flipH="1">
            <a:off x="7767825" y="856525"/>
            <a:ext cx="231000" cy="9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3" name="Google Shape;533;p69"/>
          <p:cNvSpPr/>
          <p:nvPr/>
        </p:nvSpPr>
        <p:spPr>
          <a:xfrm>
            <a:off x="6917175" y="1993675"/>
            <a:ext cx="1557000" cy="1749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9"/>
          <p:cNvSpPr txBox="1"/>
          <p:nvPr/>
        </p:nvSpPr>
        <p:spPr>
          <a:xfrm>
            <a:off x="8636650" y="2011925"/>
            <a:ext cx="44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Ubah, Hapus, Copy Data, Paste, Simpan, dan keluar menu.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35" name="Google Shape;535;p69"/>
          <p:cNvCxnSpPr>
            <a:stCxn id="534" idx="1"/>
            <a:endCxn id="533" idx="3"/>
          </p:cNvCxnSpPr>
          <p:nvPr/>
        </p:nvCxnSpPr>
        <p:spPr>
          <a:xfrm rot="10800000">
            <a:off x="8474050" y="2081075"/>
            <a:ext cx="1626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69"/>
          <p:cNvSpPr/>
          <p:nvPr/>
        </p:nvSpPr>
        <p:spPr>
          <a:xfrm>
            <a:off x="635650" y="2011925"/>
            <a:ext cx="2099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9"/>
          <p:cNvSpPr txBox="1"/>
          <p:nvPr/>
        </p:nvSpPr>
        <p:spPr>
          <a:xfrm>
            <a:off x="3074050" y="1960925"/>
            <a:ext cx="117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tambah data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38" name="Google Shape;538;p69"/>
          <p:cNvCxnSpPr>
            <a:stCxn id="537" idx="1"/>
            <a:endCxn id="536" idx="3"/>
          </p:cNvCxnSpPr>
          <p:nvPr/>
        </p:nvCxnSpPr>
        <p:spPr>
          <a:xfrm rot="10800000">
            <a:off x="2735050" y="2099375"/>
            <a:ext cx="3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9" name="Google Shape;5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50" y="1558525"/>
            <a:ext cx="4647801" cy="4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5" y="821950"/>
            <a:ext cx="7617295" cy="39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3883875" y="1230475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Status Histori yang sedang dibuka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47" name="Google Shape;547;p70"/>
          <p:cNvCxnSpPr>
            <a:stCxn id="546" idx="1"/>
          </p:cNvCxnSpPr>
          <p:nvPr/>
        </p:nvCxnSpPr>
        <p:spPr>
          <a:xfrm flipH="1">
            <a:off x="3726375" y="1353625"/>
            <a:ext cx="157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" name="Google Shape;548;p70"/>
          <p:cNvSpPr txBox="1"/>
          <p:nvPr/>
        </p:nvSpPr>
        <p:spPr>
          <a:xfrm>
            <a:off x="3883875" y="2448600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pilih satker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49" name="Google Shape;549;p70"/>
          <p:cNvCxnSpPr>
            <a:stCxn id="548" idx="0"/>
          </p:cNvCxnSpPr>
          <p:nvPr/>
        </p:nvCxnSpPr>
        <p:spPr>
          <a:xfrm rot="10800000">
            <a:off x="3528225" y="1883700"/>
            <a:ext cx="924300" cy="5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1"/>
          <p:cNvPicPr preferRelativeResize="0"/>
          <p:nvPr/>
        </p:nvPicPr>
        <p:blipFill rotWithShape="1">
          <a:blip r:embed="rId3">
            <a:alphaModFix/>
          </a:blip>
          <a:srcRect t="7304"/>
          <a:stretch/>
        </p:blipFill>
        <p:spPr>
          <a:xfrm>
            <a:off x="152400" y="1603699"/>
            <a:ext cx="8839200" cy="29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71"/>
          <p:cNvSpPr txBox="1"/>
          <p:nvPr/>
        </p:nvSpPr>
        <p:spPr>
          <a:xfrm>
            <a:off x="335750" y="89510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13" y="385113"/>
            <a:ext cx="8367976" cy="437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2"/>
          <p:cNvSpPr txBox="1"/>
          <p:nvPr/>
        </p:nvSpPr>
        <p:spPr>
          <a:xfrm>
            <a:off x="6986300" y="979700"/>
            <a:ext cx="17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Tombol indikator untuk ubah data penerimaan tiap bulan. Pagu yang belum sesuai akan berwarna merah, sementara yang sudah sesuai akan berwarna biru.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563" name="Google Shape;563;p72"/>
          <p:cNvCxnSpPr/>
          <p:nvPr/>
        </p:nvCxnSpPr>
        <p:spPr>
          <a:xfrm>
            <a:off x="8094300" y="1317950"/>
            <a:ext cx="285900" cy="8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3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Pada bagian bawah menu terdapat tombol - tombol untuk berbagai macam keperluan operasional.</a:t>
            </a:r>
            <a:endParaRPr sz="1200" b="1"/>
          </a:p>
        </p:txBody>
      </p:sp>
      <p:pic>
        <p:nvPicPr>
          <p:cNvPr id="570" name="Google Shape;5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9913"/>
            <a:ext cx="8839201" cy="172367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3"/>
          <p:cNvSpPr txBox="1"/>
          <p:nvPr/>
        </p:nvSpPr>
        <p:spPr>
          <a:xfrm>
            <a:off x="297425" y="3656425"/>
            <a:ext cx="1358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detail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72" name="Google Shape;572;p73"/>
          <p:cNvCxnSpPr>
            <a:stCxn id="571" idx="0"/>
          </p:cNvCxnSpPr>
          <p:nvPr/>
        </p:nvCxnSpPr>
        <p:spPr>
          <a:xfrm rot="10800000">
            <a:off x="682175" y="3090925"/>
            <a:ext cx="2946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p73"/>
          <p:cNvSpPr txBox="1"/>
          <p:nvPr/>
        </p:nvSpPr>
        <p:spPr>
          <a:xfrm>
            <a:off x="1761950" y="3656425"/>
            <a:ext cx="13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komponen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74" name="Google Shape;574;p73"/>
          <p:cNvCxnSpPr>
            <a:stCxn id="573" idx="0"/>
          </p:cNvCxnSpPr>
          <p:nvPr/>
        </p:nvCxnSpPr>
        <p:spPr>
          <a:xfrm rot="10800000">
            <a:off x="2006000" y="3090925"/>
            <a:ext cx="4353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4"/>
          <p:cNvPicPr preferRelativeResize="0"/>
          <p:nvPr/>
        </p:nvPicPr>
        <p:blipFill rotWithShape="1">
          <a:blip r:embed="rId3">
            <a:alphaModFix/>
          </a:blip>
          <a:srcRect t="6620"/>
          <a:stretch/>
        </p:blipFill>
        <p:spPr>
          <a:xfrm>
            <a:off x="1764975" y="1191250"/>
            <a:ext cx="5614049" cy="33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Akan muncul dialog box untuk menyesuaikan data RPD. Sisa pada pagu harus berjumlah 0.</a:t>
            </a:r>
            <a:endParaRPr sz="1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88" y="1423280"/>
            <a:ext cx="6655225" cy="32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5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75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melakukan penyesuaian pada RPD Bulanan, hal berikutnya yang perlu dilakukan adalah validasi data belanja.</a:t>
            </a:r>
            <a:endParaRPr sz="1200" b="1"/>
          </a:p>
        </p:txBody>
      </p:sp>
      <p:sp>
        <p:nvSpPr>
          <p:cNvPr id="589" name="Google Shape;589;p75"/>
          <p:cNvSpPr txBox="1"/>
          <p:nvPr/>
        </p:nvSpPr>
        <p:spPr>
          <a:xfrm>
            <a:off x="4059550" y="1761925"/>
            <a:ext cx="2390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Lakukan ceklis pada baris data yang akan divalidasi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590" name="Google Shape;590;p75"/>
          <p:cNvSpPr txBox="1"/>
          <p:nvPr/>
        </p:nvSpPr>
        <p:spPr>
          <a:xfrm>
            <a:off x="2065150" y="2919975"/>
            <a:ext cx="16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2. Klik tombol proses untuk melakukan validasi.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591" name="Google Shape;591;p75"/>
          <p:cNvCxnSpPr>
            <a:stCxn id="590" idx="0"/>
          </p:cNvCxnSpPr>
          <p:nvPr/>
        </p:nvCxnSpPr>
        <p:spPr>
          <a:xfrm rot="10800000">
            <a:off x="2268550" y="2367675"/>
            <a:ext cx="630600" cy="5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75"/>
          <p:cNvSpPr txBox="1"/>
          <p:nvPr/>
        </p:nvSpPr>
        <p:spPr>
          <a:xfrm>
            <a:off x="2065150" y="3125750"/>
            <a:ext cx="199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3. Data yang sudah valid dapat dilihat oleh user Approver Anggaran untuk dilakukan persetujuan.</a:t>
            </a:r>
            <a:endParaRPr sz="500"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50" y="791550"/>
            <a:ext cx="7262650" cy="3563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6"/>
          <p:cNvSpPr txBox="1"/>
          <p:nvPr/>
        </p:nvSpPr>
        <p:spPr>
          <a:xfrm>
            <a:off x="3201575" y="2000250"/>
            <a:ext cx="13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Tanda Data berhasil validasi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599" name="Google Shape;599;p76"/>
          <p:cNvCxnSpPr>
            <a:stCxn id="598" idx="0"/>
          </p:cNvCxnSpPr>
          <p:nvPr/>
        </p:nvCxnSpPr>
        <p:spPr>
          <a:xfrm rot="10800000">
            <a:off x="3790475" y="1656150"/>
            <a:ext cx="963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76"/>
          <p:cNvSpPr txBox="1"/>
          <p:nvPr/>
        </p:nvSpPr>
        <p:spPr>
          <a:xfrm>
            <a:off x="1592025" y="1994425"/>
            <a:ext cx="1288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01" name="Google Shape;601;p76"/>
          <p:cNvCxnSpPr>
            <a:stCxn id="600" idx="0"/>
          </p:cNvCxnSpPr>
          <p:nvPr/>
        </p:nvCxnSpPr>
        <p:spPr>
          <a:xfrm rot="10800000">
            <a:off x="2116725" y="1819525"/>
            <a:ext cx="119700" cy="1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76"/>
          <p:cNvSpPr txBox="1"/>
          <p:nvPr/>
        </p:nvSpPr>
        <p:spPr>
          <a:xfrm>
            <a:off x="2597975" y="2440963"/>
            <a:ext cx="12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</a:t>
            </a:r>
            <a:r>
              <a:rPr lang="en" sz="500" b="1">
                <a:solidFill>
                  <a:srgbClr val="CC0000"/>
                </a:solidFill>
              </a:rPr>
              <a:t>referensi</a:t>
            </a:r>
            <a:r>
              <a:rPr lang="en" sz="500">
                <a:solidFill>
                  <a:srgbClr val="CC0000"/>
                </a:solidFill>
              </a:rPr>
              <a:t>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03" name="Google Shape;603;p76"/>
          <p:cNvCxnSpPr>
            <a:stCxn id="602" idx="0"/>
          </p:cNvCxnSpPr>
          <p:nvPr/>
        </p:nvCxnSpPr>
        <p:spPr>
          <a:xfrm rot="10800000">
            <a:off x="2775875" y="1831063"/>
            <a:ext cx="4665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76"/>
          <p:cNvSpPr/>
          <p:nvPr/>
        </p:nvSpPr>
        <p:spPr>
          <a:xfrm>
            <a:off x="2641725" y="1230475"/>
            <a:ext cx="1370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6"/>
          <p:cNvSpPr txBox="1"/>
          <p:nvPr/>
        </p:nvSpPr>
        <p:spPr>
          <a:xfrm>
            <a:off x="4192950" y="1119425"/>
            <a:ext cx="232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Button untuk menampilkan data yang sudah valid, belum valid atau semua data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06" name="Google Shape;606;p76"/>
          <p:cNvCxnSpPr>
            <a:stCxn id="605" idx="1"/>
            <a:endCxn id="604" idx="3"/>
          </p:cNvCxnSpPr>
          <p:nvPr/>
        </p:nvCxnSpPr>
        <p:spPr>
          <a:xfrm flipH="1">
            <a:off x="4012050" y="1288775"/>
            <a:ext cx="180900" cy="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Approval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77"/>
          <p:cNvSpPr txBox="1"/>
          <p:nvPr/>
        </p:nvSpPr>
        <p:spPr>
          <a:xfrm>
            <a:off x="306600" y="8219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yang telah tervalidasi secara sistem dapat dilakukan persetujuan oleh Approver Anggaran satker pada menu </a:t>
            </a:r>
            <a:r>
              <a:rPr lang="en" sz="1200" b="1"/>
              <a:t>Monitoring &gt; Monitoring Submit dan Approve Data.</a:t>
            </a:r>
            <a:endParaRPr sz="1200" b="1"/>
          </a:p>
        </p:txBody>
      </p:sp>
      <p:sp>
        <p:nvSpPr>
          <p:cNvPr id="613" name="Google Shape;613;p77"/>
          <p:cNvSpPr txBox="1"/>
          <p:nvPr/>
        </p:nvSpPr>
        <p:spPr>
          <a:xfrm>
            <a:off x="6624725" y="1871950"/>
            <a:ext cx="110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1. Centang pada kolom </a:t>
            </a:r>
            <a:r>
              <a:rPr lang="en" sz="500" b="1">
                <a:solidFill>
                  <a:srgbClr val="CC0000"/>
                </a:solidFill>
              </a:rPr>
              <a:t>S </a:t>
            </a:r>
            <a:r>
              <a:rPr lang="en" sz="500">
                <a:solidFill>
                  <a:srgbClr val="CC0000"/>
                </a:solidFill>
              </a:rPr>
              <a:t>pada baris data usulan revisi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14" name="Google Shape;614;p77"/>
          <p:cNvCxnSpPr>
            <a:stCxn id="613" idx="2"/>
          </p:cNvCxnSpPr>
          <p:nvPr/>
        </p:nvCxnSpPr>
        <p:spPr>
          <a:xfrm flipH="1">
            <a:off x="7102775" y="2210650"/>
            <a:ext cx="75900" cy="1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77"/>
          <p:cNvSpPr txBox="1"/>
          <p:nvPr/>
        </p:nvSpPr>
        <p:spPr>
          <a:xfrm>
            <a:off x="6491375" y="3663050"/>
            <a:ext cx="110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2. Klik tombol Simpan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16" name="Google Shape;616;p77"/>
          <p:cNvCxnSpPr>
            <a:stCxn id="615" idx="0"/>
          </p:cNvCxnSpPr>
          <p:nvPr/>
        </p:nvCxnSpPr>
        <p:spPr>
          <a:xfrm rot="10800000" flipH="1">
            <a:off x="7045325" y="3440750"/>
            <a:ext cx="285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7" name="Google Shape;6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713" y="1376050"/>
            <a:ext cx="6186572" cy="3221488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7"/>
          <p:cNvSpPr txBox="1"/>
          <p:nvPr/>
        </p:nvSpPr>
        <p:spPr>
          <a:xfrm>
            <a:off x="6537250" y="1801975"/>
            <a:ext cx="1008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Ceklis pada kolom S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619" name="Google Shape;619;p77"/>
          <p:cNvSpPr txBox="1"/>
          <p:nvPr/>
        </p:nvSpPr>
        <p:spPr>
          <a:xfrm>
            <a:off x="6310600" y="3756250"/>
            <a:ext cx="1008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2. Klik Simpan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20" name="Google Shape;620;p77"/>
          <p:cNvCxnSpPr>
            <a:stCxn id="618" idx="2"/>
          </p:cNvCxnSpPr>
          <p:nvPr/>
        </p:nvCxnSpPr>
        <p:spPr>
          <a:xfrm flipH="1">
            <a:off x="6887200" y="2063575"/>
            <a:ext cx="1545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1" name="Google Shape;621;p77"/>
          <p:cNvCxnSpPr>
            <a:stCxn id="619" idx="0"/>
          </p:cNvCxnSpPr>
          <p:nvPr/>
        </p:nvCxnSpPr>
        <p:spPr>
          <a:xfrm rot="10800000" flipH="1">
            <a:off x="6815050" y="3487450"/>
            <a:ext cx="48900" cy="2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78000" y="3730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Modul Penganggaran SAKTI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378000" y="707925"/>
            <a:ext cx="826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yang digunakan dalam skenario - skenario penyusunan serta revisi anggaran SAKTI.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5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625" y="1077225"/>
            <a:ext cx="762952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160150" y="1934213"/>
            <a:ext cx="955800" cy="54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USER SATKER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160150" y="3340200"/>
            <a:ext cx="955800" cy="549000"/>
          </a:xfrm>
          <a:prstGeom prst="rect">
            <a:avLst/>
          </a:prstGeom>
          <a:solidFill>
            <a:srgbClr val="14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BUN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387" y="3048900"/>
            <a:ext cx="6802004" cy="16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Pengiriman Data Belanja ke Kanwil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8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Pengiriman Data Belanja ke Kanwil dapat dilakukan pada menu </a:t>
            </a:r>
            <a:r>
              <a:rPr lang="en" sz="1200" b="1"/>
              <a:t>Penganggaran &gt; ADK &gt; ADK ke SPAN</a:t>
            </a:r>
            <a:endParaRPr sz="1200" b="1"/>
          </a:p>
        </p:txBody>
      </p:sp>
      <p:pic>
        <p:nvPicPr>
          <p:cNvPr id="628" name="Google Shape;6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88" y="1191250"/>
            <a:ext cx="7457624" cy="3647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8"/>
          <p:cNvSpPr txBox="1"/>
          <p:nvPr/>
        </p:nvSpPr>
        <p:spPr>
          <a:xfrm>
            <a:off x="3883850" y="1191250"/>
            <a:ext cx="26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Pilih revisi Satker atau Revisi Antar Satker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30" name="Google Shape;630;p78"/>
          <p:cNvCxnSpPr>
            <a:stCxn id="629" idx="2"/>
          </p:cNvCxnSpPr>
          <p:nvPr/>
        </p:nvCxnSpPr>
        <p:spPr>
          <a:xfrm flipH="1">
            <a:off x="3195800" y="1452850"/>
            <a:ext cx="2014800" cy="2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78"/>
          <p:cNvCxnSpPr>
            <a:stCxn id="629" idx="2"/>
          </p:cNvCxnSpPr>
          <p:nvPr/>
        </p:nvCxnSpPr>
        <p:spPr>
          <a:xfrm flipH="1">
            <a:off x="4373600" y="1452850"/>
            <a:ext cx="837000" cy="20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" name="Google Shape;632;p78"/>
          <p:cNvSpPr txBox="1"/>
          <p:nvPr/>
        </p:nvSpPr>
        <p:spPr>
          <a:xfrm>
            <a:off x="5365850" y="2884175"/>
            <a:ext cx="26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Ceklis pada baris data yang akan direvisi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33" name="Google Shape;633;p78"/>
          <p:cNvCxnSpPr>
            <a:stCxn id="632" idx="0"/>
          </p:cNvCxnSpPr>
          <p:nvPr/>
        </p:nvCxnSpPr>
        <p:spPr>
          <a:xfrm rot="10800000" flipH="1">
            <a:off x="6692600" y="2804975"/>
            <a:ext cx="1355100" cy="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p78"/>
          <p:cNvSpPr txBox="1"/>
          <p:nvPr/>
        </p:nvSpPr>
        <p:spPr>
          <a:xfrm>
            <a:off x="2345850" y="3764550"/>
            <a:ext cx="26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3. Klik tombol proses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35" name="Google Shape;635;p78"/>
          <p:cNvCxnSpPr>
            <a:stCxn id="634" idx="0"/>
          </p:cNvCxnSpPr>
          <p:nvPr/>
        </p:nvCxnSpPr>
        <p:spPr>
          <a:xfrm rot="10800000">
            <a:off x="2262600" y="3446550"/>
            <a:ext cx="14100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78"/>
          <p:cNvSpPr txBox="1"/>
          <p:nvPr/>
        </p:nvSpPr>
        <p:spPr>
          <a:xfrm>
            <a:off x="3437150" y="2807225"/>
            <a:ext cx="265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*User satker hanya dapat mengirimkan data belanja ke Kanwil. Pengiriman data ke Unit dilakukan melalui menu Monitoring Submit dan Approve Data oleh Approver Anggaran level Satker pada kolom Owner Data.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637" name="Google Shape;637;p78"/>
          <p:cNvSpPr txBox="1"/>
          <p:nvPr/>
        </p:nvSpPr>
        <p:spPr>
          <a:xfrm>
            <a:off x="5239900" y="1423675"/>
            <a:ext cx="265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*Untuk revisi antar satker, satker - satker yang ikut revisi harus melakukan usulan revisi Dipa secara bersamaan. Setelah seluruh usulan pada satker - satker disetujui, maka cukup </a:t>
            </a:r>
            <a:r>
              <a:rPr lang="en" sz="500" b="1" i="1">
                <a:solidFill>
                  <a:srgbClr val="CC0000"/>
                </a:solidFill>
              </a:rPr>
              <a:t>salah satu satker yang mengirimkan data ke kanwil.</a:t>
            </a:r>
            <a:endParaRPr sz="500" b="1" i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/>
          <p:nvPr/>
        </p:nvSpPr>
        <p:spPr>
          <a:xfrm>
            <a:off x="751025" y="777750"/>
            <a:ext cx="285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 Web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Penganggaran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3" name="Google Shape;643;p79"/>
          <p:cNvGrpSpPr/>
          <p:nvPr/>
        </p:nvGrpSpPr>
        <p:grpSpPr>
          <a:xfrm>
            <a:off x="912027" y="1525259"/>
            <a:ext cx="725949" cy="34200"/>
            <a:chOff x="5751909" y="852488"/>
            <a:chExt cx="967932" cy="45600"/>
          </a:xfrm>
        </p:grpSpPr>
        <p:sp>
          <p:nvSpPr>
            <p:cNvPr id="644" name="Google Shape;644;p79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79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79"/>
          <p:cNvGrpSpPr/>
          <p:nvPr/>
        </p:nvGrpSpPr>
        <p:grpSpPr>
          <a:xfrm>
            <a:off x="626070" y="1819539"/>
            <a:ext cx="2851711" cy="1558653"/>
            <a:chOff x="292546" y="1800535"/>
            <a:chExt cx="6906541" cy="3739570"/>
          </a:xfrm>
        </p:grpSpPr>
        <p:pic>
          <p:nvPicPr>
            <p:cNvPr id="647" name="Google Shape;647;p79"/>
            <p:cNvPicPr preferRelativeResize="0"/>
            <p:nvPr/>
          </p:nvPicPr>
          <p:blipFill rotWithShape="1">
            <a:blip r:embed="rId3">
              <a:alphaModFix/>
            </a:blip>
            <a:srcRect t="13765" r="20286" b="19214"/>
            <a:stretch/>
          </p:blipFill>
          <p:spPr>
            <a:xfrm>
              <a:off x="292546" y="1800535"/>
              <a:ext cx="6906541" cy="373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79"/>
            <p:cNvSpPr/>
            <p:nvPr/>
          </p:nvSpPr>
          <p:spPr>
            <a:xfrm>
              <a:off x="6431973" y="2410691"/>
              <a:ext cx="623400" cy="176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9"/>
            <p:cNvSpPr/>
            <p:nvPr/>
          </p:nvSpPr>
          <p:spPr>
            <a:xfrm>
              <a:off x="6158343" y="2174082"/>
              <a:ext cx="799800" cy="98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0" name="Google Shape;650;p79"/>
          <p:cNvSpPr/>
          <p:nvPr/>
        </p:nvSpPr>
        <p:spPr>
          <a:xfrm>
            <a:off x="409969" y="3638550"/>
            <a:ext cx="306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Alur Revisi DIPA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Kewenangan Dit. PA / DJA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1" name="Google Shape;65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350" y="110125"/>
            <a:ext cx="51530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0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57" name="Google Shape;657;p80"/>
          <p:cNvSpPr/>
          <p:nvPr/>
        </p:nvSpPr>
        <p:spPr>
          <a:xfrm>
            <a:off x="1936500" y="414025"/>
            <a:ext cx="506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Tahapan-Tahapan Revisi DIPA</a:t>
            </a:r>
            <a:endParaRPr sz="1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8" name="Google Shape;658;p80"/>
          <p:cNvCxnSpPr/>
          <p:nvPr/>
        </p:nvCxnSpPr>
        <p:spPr>
          <a:xfrm rot="10800000" flipH="1">
            <a:off x="443063" y="2766975"/>
            <a:ext cx="8426100" cy="5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80"/>
          <p:cNvSpPr txBox="1"/>
          <p:nvPr/>
        </p:nvSpPr>
        <p:spPr>
          <a:xfrm>
            <a:off x="61080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Membuat Status History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80"/>
          <p:cNvSpPr/>
          <p:nvPr/>
        </p:nvSpPr>
        <p:spPr>
          <a:xfrm>
            <a:off x="3448350" y="2750298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80"/>
          <p:cNvSpPr/>
          <p:nvPr/>
        </p:nvSpPr>
        <p:spPr>
          <a:xfrm>
            <a:off x="5062925" y="2727094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80"/>
          <p:cNvSpPr/>
          <p:nvPr/>
        </p:nvSpPr>
        <p:spPr>
          <a:xfrm>
            <a:off x="68865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80"/>
          <p:cNvSpPr txBox="1"/>
          <p:nvPr/>
        </p:nvSpPr>
        <p:spPr>
          <a:xfrm>
            <a:off x="4692125" y="2946775"/>
            <a:ext cx="8526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Approval KPA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816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2592875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0"/>
          <p:cNvSpPr txBox="1"/>
          <p:nvPr/>
        </p:nvSpPr>
        <p:spPr>
          <a:xfrm rot="-5400000">
            <a:off x="-86800" y="1914372"/>
            <a:ext cx="1018200" cy="346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OPERATOR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667" name="Google Shape;667;p80"/>
          <p:cNvSpPr txBox="1"/>
          <p:nvPr/>
        </p:nvSpPr>
        <p:spPr>
          <a:xfrm rot="-5400000">
            <a:off x="19238" y="3277594"/>
            <a:ext cx="864300" cy="404400"/>
          </a:xfrm>
          <a:prstGeom prst="rect">
            <a:avLst/>
          </a:prstGeom>
          <a:solidFill>
            <a:srgbClr val="14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KPA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80"/>
          <p:cNvSpPr txBox="1"/>
          <p:nvPr/>
        </p:nvSpPr>
        <p:spPr>
          <a:xfrm>
            <a:off x="6485700" y="2047000"/>
            <a:ext cx="91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Mencetak Laporan- Laporan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80"/>
          <p:cNvSpPr/>
          <p:nvPr/>
        </p:nvSpPr>
        <p:spPr>
          <a:xfrm>
            <a:off x="17374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80"/>
          <p:cNvSpPr txBox="1"/>
          <p:nvPr/>
        </p:nvSpPr>
        <p:spPr>
          <a:xfrm>
            <a:off x="1473125" y="19408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80"/>
          <p:cNvSpPr txBox="1"/>
          <p:nvPr/>
        </p:nvSpPr>
        <p:spPr>
          <a:xfrm>
            <a:off x="2331400" y="2047000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Merekam data RPD Bulanan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0"/>
          <p:cNvSpPr txBox="1"/>
          <p:nvPr/>
        </p:nvSpPr>
        <p:spPr>
          <a:xfrm>
            <a:off x="412655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80"/>
          <p:cNvSpPr/>
          <p:nvPr/>
        </p:nvSpPr>
        <p:spPr>
          <a:xfrm>
            <a:off x="4311950" y="2717573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0"/>
          <p:cNvSpPr txBox="1"/>
          <p:nvPr/>
        </p:nvSpPr>
        <p:spPr>
          <a:xfrm>
            <a:off x="5678300" y="2182075"/>
            <a:ext cx="985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Kirim ADK ke SPAN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80"/>
          <p:cNvSpPr/>
          <p:nvPr/>
        </p:nvSpPr>
        <p:spPr>
          <a:xfrm>
            <a:off x="59217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0"/>
          <p:cNvSpPr txBox="1"/>
          <p:nvPr/>
        </p:nvSpPr>
        <p:spPr>
          <a:xfrm>
            <a:off x="3114250" y="1940875"/>
            <a:ext cx="1089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Merekam data Rencana Penerimaan/ Pendapatan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/>
          <p:nvPr/>
        </p:nvSpPr>
        <p:spPr>
          <a:xfrm>
            <a:off x="3918638" y="0"/>
            <a:ext cx="523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1"/>
          <p:cNvSpPr/>
          <p:nvPr/>
        </p:nvSpPr>
        <p:spPr>
          <a:xfrm>
            <a:off x="950981" y="1934269"/>
            <a:ext cx="26421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Hal yang Perlu</a:t>
            </a:r>
            <a:endParaRPr sz="2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Diperhatikan</a:t>
            </a:r>
            <a:endParaRPr sz="2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3" name="Google Shape;683;p81"/>
          <p:cNvGrpSpPr/>
          <p:nvPr/>
        </p:nvGrpSpPr>
        <p:grpSpPr>
          <a:xfrm>
            <a:off x="715152" y="3261902"/>
            <a:ext cx="725949" cy="34200"/>
            <a:chOff x="5751909" y="852488"/>
            <a:chExt cx="967932" cy="45600"/>
          </a:xfrm>
        </p:grpSpPr>
        <p:sp>
          <p:nvSpPr>
            <p:cNvPr id="684" name="Google Shape;684;p81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1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1"/>
          <p:cNvSpPr/>
          <p:nvPr/>
        </p:nvSpPr>
        <p:spPr>
          <a:xfrm>
            <a:off x="4516175" y="515825"/>
            <a:ext cx="38820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REVISI</a:t>
            </a:r>
            <a:br>
              <a:rPr lang="en" sz="1200" b="1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 b="1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Ketika usulan Revisi POK sudah dilakukan </a:t>
            </a:r>
            <a:r>
              <a:rPr lang="en" sz="1200" b="1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Update CoA</a:t>
            </a: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, maka usulan revisi POK tersebut tidak dapat dihapus.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Hanya user Approver Anggaran yang dapat melakukan Hapus Data usulan revisi.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Ketika proses usulan revisi belum selesai pengesahan, maka satker tidak dapat melakukan proses revisi selanjutnya.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Penggantian Owner Usulan Revisi hanya dapat dilakukan oleh Approver Anggaran.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Melakukan ubah dari Usulan Revisi POK menjadi usulan Revisi DIPA hanya dapat menggunakan user Approver Anggaran.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Pembuatan RPD Bulanan sebagai dasar transaksi di Modul Pelaksanaan (Renkas harian)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8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53</a:t>
            </a:fld>
            <a:endParaRPr sz="83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6"/>
          <p:cNvSpPr txBox="1"/>
          <p:nvPr/>
        </p:nvSpPr>
        <p:spPr>
          <a:xfrm>
            <a:off x="2745900" y="1879050"/>
            <a:ext cx="3652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82296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TERIMA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0058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KASIH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0" name="Google Shape;870;p106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7694150" y="149325"/>
            <a:ext cx="1185300" cy="192300"/>
          </a:xfrm>
          <a:prstGeom prst="rect">
            <a:avLst/>
          </a:prstGeom>
          <a:solidFill>
            <a:srgbClr val="B830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B830F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48600" y="1935325"/>
            <a:ext cx="3652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Status Histori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392200" y="513975"/>
            <a:ext cx="838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Tahapan Penganggaran secara umum dalam satu tahun anggaran pada aplikasi SAKTI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50" y="1252875"/>
            <a:ext cx="5544102" cy="35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377988" y="50760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Menu Monitoring Submit dan Approve Data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8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6286975" y="4158775"/>
            <a:ext cx="2327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2955300" y="2202300"/>
            <a:ext cx="581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status histori milik satker untuk satu tahun anggaran dapat dilihat oleh user Operator dan Approver Anggaran pada menu </a:t>
            </a:r>
            <a:r>
              <a:rPr lang="en" sz="1200" b="1"/>
              <a:t>Penganggaran &gt; Monitoring &gt; Monitoring Submit dan Approve Data</a:t>
            </a:r>
            <a:r>
              <a:rPr lang="en" sz="1200"/>
              <a:t>.</a:t>
            </a:r>
            <a:endParaRPr sz="1200"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0" y="1528763"/>
            <a:ext cx="22288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399063" y="3166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Contoh Status Histori pada satker TA 2020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9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6286975" y="4158775"/>
            <a:ext cx="2327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97" y="778326"/>
            <a:ext cx="7792202" cy="4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1788</Words>
  <Application>Microsoft Office PowerPoint</Application>
  <PresentationFormat>On-screen Show (16:9)</PresentationFormat>
  <Paragraphs>228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Montserrat Medium</vt:lpstr>
      <vt:lpstr>Montserrat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Asyhadi</dc:creator>
  <cp:lastModifiedBy>User</cp:lastModifiedBy>
  <cp:revision>4</cp:revision>
  <dcterms:modified xsi:type="dcterms:W3CDTF">2021-06-03T04:57:10Z</dcterms:modified>
</cp:coreProperties>
</file>